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59" r:id="rId4"/>
    <p:sldId id="262" r:id="rId5"/>
    <p:sldId id="263" r:id="rId6"/>
    <p:sldId id="295" r:id="rId7"/>
    <p:sldId id="297" r:id="rId8"/>
    <p:sldId id="296" r:id="rId9"/>
    <p:sldId id="294" r:id="rId10"/>
    <p:sldId id="288" r:id="rId11"/>
    <p:sldId id="289" r:id="rId12"/>
    <p:sldId id="299" r:id="rId13"/>
    <p:sldId id="298" r:id="rId14"/>
    <p:sldId id="290" r:id="rId15"/>
    <p:sldId id="291" r:id="rId16"/>
    <p:sldId id="300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936FF-F68D-4467-AE78-31E451B37679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5EBC1-5800-4939-BDEC-358AFEF85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8AEE7-22F0-42B5-86DD-AC3971AFDD6A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5BC2-114E-4F19-A963-2FDFC560D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" y="2057400"/>
            <a:ext cx="8991600" cy="3048000"/>
          </a:xfrm>
        </p:spPr>
        <p:txBody>
          <a:bodyPr>
            <a:noAutofit/>
          </a:bodyPr>
          <a:lstStyle/>
          <a:p>
            <a:r>
              <a:rPr lang="vi-VN" sz="3600" b="1" dirty="0">
                <a:solidFill>
                  <a:schemeClr val="tx1"/>
                </a:solidFill>
                <a:latin typeface="+mj-lt"/>
              </a:rPr>
              <a:t>PROIECT DE MOBILITATE </a:t>
            </a:r>
            <a:r>
              <a:rPr lang="ro-RO" sz="3600" b="1" dirty="0">
                <a:solidFill>
                  <a:schemeClr val="tx1"/>
                </a:solidFill>
                <a:latin typeface="+mj-lt"/>
              </a:rPr>
              <a:t>ERASMUS+</a:t>
            </a: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ÎN DOMENIUL EDUCAȚIE ȘCOLARĂ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endParaRPr lang="en-US" sz="1000" b="1" dirty="0">
              <a:solidFill>
                <a:schemeClr val="tx1"/>
              </a:solidFill>
              <a:latin typeface="+mj-lt"/>
            </a:endParaRPr>
          </a:p>
          <a:p>
            <a:r>
              <a:rPr lang="ro-RO" sz="3600" b="1" dirty="0">
                <a:solidFill>
                  <a:schemeClr val="tx1"/>
                </a:solidFill>
                <a:latin typeface="+mj-lt"/>
              </a:rPr>
              <a:t>”</a:t>
            </a:r>
            <a:r>
              <a:rPr lang="en-US" sz="3600" b="1" dirty="0">
                <a:solidFill>
                  <a:schemeClr val="tx1"/>
                </a:solidFill>
                <a:latin typeface="+mj-lt"/>
              </a:rPr>
              <a:t>START PENTRU EDUCAȚIE RESPONSABILĂ</a:t>
            </a:r>
            <a:r>
              <a:rPr lang="ro-RO" sz="3600" b="1" dirty="0">
                <a:solidFill>
                  <a:schemeClr val="tx1"/>
                </a:solidFill>
                <a:latin typeface="+mj-lt"/>
              </a:rPr>
              <a:t>”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endParaRPr lang="en-US" sz="1000" b="1" dirty="0">
              <a:solidFill>
                <a:schemeClr val="tx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2020-1-RO01-KA101-079120</a:t>
            </a:r>
          </a:p>
          <a:p>
            <a:endParaRPr lang="ro-RO" sz="4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sp>
        <p:nvSpPr>
          <p:cNvPr id="7" name="Subtitlu 2"/>
          <p:cNvSpPr txBox="1">
            <a:spLocks/>
          </p:cNvSpPr>
          <p:nvPr/>
        </p:nvSpPr>
        <p:spPr>
          <a:xfrm>
            <a:off x="914400" y="838200"/>
            <a:ext cx="7162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GRĂDINIȚA</a:t>
            </a:r>
            <a:r>
              <a:rPr kumimoji="0" lang="ro-RO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P.P. ”TRAIAN DEMETRESCU”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o-RO" sz="2000" b="1" dirty="0">
                <a:latin typeface="Baskerville Old Face" pitchFamily="18" charset="0"/>
              </a:rPr>
              <a:t>CRAIOVA</a:t>
            </a:r>
            <a:r>
              <a:rPr kumimoji="0" lang="ro-RO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8" name="Subtitlu 2"/>
          <p:cNvSpPr txBox="1">
            <a:spLocks/>
          </p:cNvSpPr>
          <p:nvPr/>
        </p:nvSpPr>
        <p:spPr>
          <a:xfrm>
            <a:off x="2057400" y="5334000"/>
            <a:ext cx="5181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LARNACA</a:t>
            </a:r>
            <a:r>
              <a:rPr kumimoji="0" lang="ro-RO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skerville Old Face" pitchFamily="18" charset="0"/>
                <a:ea typeface="+mn-ea"/>
                <a:cs typeface="+mn-cs"/>
              </a:rPr>
              <a:t>CIPRU</a:t>
            </a:r>
            <a:endParaRPr kumimoji="0" lang="ro-RO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latin typeface="Baskerville Old Face" pitchFamily="18" charset="0"/>
              </a:rPr>
              <a:t>18</a:t>
            </a:r>
            <a:r>
              <a:rPr lang="ro-RO" sz="2800" dirty="0">
                <a:latin typeface="Baskerville Old Face" pitchFamily="18" charset="0"/>
              </a:rPr>
              <a:t>.</a:t>
            </a:r>
            <a:r>
              <a:rPr lang="en-US" sz="2800" dirty="0">
                <a:latin typeface="Baskerville Old Face" pitchFamily="18" charset="0"/>
              </a:rPr>
              <a:t>04</a:t>
            </a:r>
            <a:r>
              <a:rPr lang="ro-RO" sz="2800" dirty="0">
                <a:latin typeface="Baskerville Old Face" pitchFamily="18" charset="0"/>
              </a:rPr>
              <a:t>.20</a:t>
            </a:r>
            <a:r>
              <a:rPr lang="en-US" sz="2800" dirty="0">
                <a:latin typeface="Baskerville Old Face" pitchFamily="18" charset="0"/>
              </a:rPr>
              <a:t>21</a:t>
            </a:r>
            <a:r>
              <a:rPr lang="ro-RO" sz="2800" dirty="0">
                <a:latin typeface="Baskerville Old Face" pitchFamily="18" charset="0"/>
              </a:rPr>
              <a:t> – </a:t>
            </a:r>
            <a:r>
              <a:rPr lang="en-US" sz="2800" dirty="0">
                <a:latin typeface="Baskerville Old Face" pitchFamily="18" charset="0"/>
              </a:rPr>
              <a:t>29</a:t>
            </a:r>
            <a:r>
              <a:rPr lang="ro-RO" sz="2800" dirty="0">
                <a:latin typeface="Baskerville Old Face" pitchFamily="18" charset="0"/>
              </a:rPr>
              <a:t>.</a:t>
            </a:r>
            <a:r>
              <a:rPr lang="en-US" sz="2800" dirty="0">
                <a:latin typeface="Baskerville Old Face" pitchFamily="18" charset="0"/>
              </a:rPr>
              <a:t>04</a:t>
            </a:r>
            <a:r>
              <a:rPr lang="ro-RO" sz="2800" dirty="0">
                <a:latin typeface="Baskerville Old Face" pitchFamily="18" charset="0"/>
              </a:rPr>
              <a:t>.20</a:t>
            </a:r>
            <a:r>
              <a:rPr lang="en-US" sz="2800" dirty="0">
                <a:latin typeface="Baskerville Old Face" pitchFamily="18" charset="0"/>
              </a:rPr>
              <a:t>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kerville Old Fac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jocuri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interculturale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dezbateri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legătura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dintre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incluziune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stereotipuri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prejudecăți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valorile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culturale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990600" y="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Cultură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interculturalitate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4098" name="Picture 2" descr="C:\Users\Oana\Downloads\New folder\IMG-20210421-WA0021.jpg"/>
          <p:cNvPicPr>
            <a:picLocks noChangeAspect="1" noChangeArrowheads="1"/>
          </p:cNvPicPr>
          <p:nvPr/>
        </p:nvPicPr>
        <p:blipFill>
          <a:blip r:embed="rId4" cstate="print"/>
          <a:srcRect l="8721"/>
          <a:stretch>
            <a:fillRect/>
          </a:stretch>
        </p:blipFill>
        <p:spPr bwMode="auto">
          <a:xfrm>
            <a:off x="4114800" y="2438400"/>
            <a:ext cx="4785360" cy="3931920"/>
          </a:xfrm>
          <a:prstGeom prst="rect">
            <a:avLst/>
          </a:prstGeom>
          <a:noFill/>
        </p:spPr>
      </p:pic>
      <p:sp>
        <p:nvSpPr>
          <p:cNvPr id="10" name="CasetăText 9"/>
          <p:cNvSpPr txBox="1"/>
          <p:nvPr/>
        </p:nvSpPr>
        <p:spPr>
          <a:xfrm>
            <a:off x="0" y="2438400"/>
            <a:ext cx="4343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Exercițiu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: ”ICEBERG”</a:t>
            </a:r>
          </a:p>
          <a:p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schiţată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asemeni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iceberg: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vârful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iceberg-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ului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susţinut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de o parte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mult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mare,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invizibilă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care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fundaţia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puternică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asemenea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cultură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câteva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părţi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vizibile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arhitectura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arta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gătitul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muzica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limba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etc.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Dar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fundaţia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puternică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culturii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greu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observat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istoria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oameni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menţine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istoria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normele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valorile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adoptările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părerile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spaţiu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natură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timp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etc.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Prezentare:Tipuri de comunicare:verbală, non verbală, paraverbală;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P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Prezentare: Comunicare pasivă, agresivă.</a:t>
            </a:r>
          </a:p>
          <a:p>
            <a:r>
              <a:rPr lang="pt-P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Prezentare Comunicarea la adolescenți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990600" y="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13" name="Picture 2" descr="C:\Users\Oana\Downloads\New folder\IMG-20210426-WA0104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0" y="2971800"/>
            <a:ext cx="5486400" cy="3657600"/>
          </a:xfrm>
          <a:prstGeom prst="rect">
            <a:avLst/>
          </a:prstGeom>
          <a:noFill/>
        </p:spPr>
      </p:pic>
      <p:pic>
        <p:nvPicPr>
          <p:cNvPr id="7171" name="Picture 3" descr="C:\Users\Oana\Downloads\New folder\IMG-20210426-WA0081.jpg"/>
          <p:cNvPicPr>
            <a:picLocks noChangeAspect="1" noChangeArrowheads="1"/>
          </p:cNvPicPr>
          <p:nvPr/>
        </p:nvPicPr>
        <p:blipFill>
          <a:blip r:embed="rId5" cstate="print"/>
          <a:srcRect t="42735" b="19516"/>
          <a:stretch>
            <a:fillRect/>
          </a:stretch>
        </p:blipFill>
        <p:spPr bwMode="auto">
          <a:xfrm>
            <a:off x="5334000" y="3276600"/>
            <a:ext cx="3810000" cy="319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exersat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abilitățile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jocuri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îmbunătățire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comunicării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jocuri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empatie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tehnici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adaptare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comunicării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nivelul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vârstă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tehnici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nonverbală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990600" y="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sp>
        <p:nvSpPr>
          <p:cNvPr id="11" name="CasetăText 10"/>
          <p:cNvSpPr txBox="1"/>
          <p:nvPr/>
        </p:nvSpPr>
        <p:spPr>
          <a:xfrm>
            <a:off x="4800600" y="2971800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- ”Joc de pe altă planetă”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- Joc de comunicare cu persoane scoase afară din sală.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Joc de comunicare paraverbală: ”Am venit in Cipru pentru Erasmus+”</a:t>
            </a:r>
          </a:p>
          <a:p>
            <a:pPr>
              <a:buFontTx/>
              <a:buChar char="-"/>
            </a:pPr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Joc tangram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ine 11" descr="IMG-20210422-WA0045.jpg"/>
          <p:cNvPicPr>
            <a:picLocks noChangeAspect="1"/>
          </p:cNvPicPr>
          <p:nvPr/>
        </p:nvPicPr>
        <p:blipFill>
          <a:blip r:embed="rId4" cstate="print"/>
          <a:srcRect r="21333"/>
          <a:stretch>
            <a:fillRect/>
          </a:stretch>
        </p:blipFill>
        <p:spPr>
          <a:xfrm>
            <a:off x="381000" y="2895600"/>
            <a:ext cx="3810000" cy="36324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990600" y="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Comunicare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6147" name="Picture 3" descr="C:\Users\Oana\Downloads\New folder\IMG-20210421-WA0049.jpg"/>
          <p:cNvPicPr>
            <a:picLocks noChangeAspect="1" noChangeArrowheads="1"/>
          </p:cNvPicPr>
          <p:nvPr/>
        </p:nvPicPr>
        <p:blipFill>
          <a:blip r:embed="rId4" cstate="print"/>
          <a:srcRect t="17583" r="7692" b="7692"/>
          <a:stretch>
            <a:fillRect/>
          </a:stretch>
        </p:blipFill>
        <p:spPr bwMode="auto">
          <a:xfrm>
            <a:off x="4343400" y="1676400"/>
            <a:ext cx="4800600" cy="5181600"/>
          </a:xfrm>
          <a:prstGeom prst="rect">
            <a:avLst/>
          </a:prstGeom>
          <a:noFill/>
        </p:spPr>
      </p:pic>
      <p:pic>
        <p:nvPicPr>
          <p:cNvPr id="6148" name="Picture 4" descr="C:\Users\Oana\Downloads\New folder\IMG-20210422-WA0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828800"/>
            <a:ext cx="3657600" cy="4876800"/>
          </a:xfrm>
          <a:prstGeom prst="rect">
            <a:avLst/>
          </a:prstGeom>
          <a:noFill/>
        </p:spPr>
      </p:pic>
      <p:sp>
        <p:nvSpPr>
          <p:cNvPr id="14" name="CasetăText 13"/>
          <p:cNvSpPr txBox="1"/>
          <p:nvPr/>
        </p:nvSpPr>
        <p:spPr>
          <a:xfrm>
            <a:off x="4724401" y="914400"/>
            <a:ext cx="4419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Joc de comunicare verbală: ”Tangram”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reptunghi 14"/>
          <p:cNvSpPr/>
          <p:nvPr/>
        </p:nvSpPr>
        <p:spPr>
          <a:xfrm>
            <a:off x="0" y="990600"/>
            <a:ext cx="4153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Joc de comunicare  non-verbală:</a:t>
            </a:r>
          </a:p>
          <a:p>
            <a:r>
              <a:rPr lang="pt-PT" sz="2400" dirty="0">
                <a:latin typeface="Times New Roman" pitchFamily="18" charset="0"/>
                <a:cs typeface="Times New Roman" pitchFamily="18" charset="0"/>
              </a:rPr>
              <a:t>” Mașina de spălat”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dezbătut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noțiunile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incluziune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excludere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școală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societate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incluzivă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primit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teoretice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practice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care le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folosi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activitatea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didactică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990600" y="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Educația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incluzivă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motivația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10242" name="Picture 2" descr="C:\Users\Oana\Downloads\New folder\IMG-20210426-WA0079.jpg"/>
          <p:cNvPicPr>
            <a:picLocks noChangeAspect="1" noChangeArrowheads="1"/>
          </p:cNvPicPr>
          <p:nvPr/>
        </p:nvPicPr>
        <p:blipFill>
          <a:blip r:embed="rId4" cstate="print"/>
          <a:srcRect r="2564"/>
          <a:stretch>
            <a:fillRect/>
          </a:stretch>
        </p:blipFill>
        <p:spPr bwMode="auto">
          <a:xfrm>
            <a:off x="228600" y="2590800"/>
            <a:ext cx="8686800" cy="4011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991600" cy="5791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Ne-am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familiarizat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instrumentele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instruire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puține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oportunități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împlinire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valorile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roata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vieții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zona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confort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cu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teatrului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forum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abordări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incluzive.Toți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cursanții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expus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interculturale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existente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grupurile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copii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 care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lucrează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soluții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creative la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aceste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obtacole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formale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incluziune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11" name="Imagine 10" descr="IMG-20210426-WA0079.jpg"/>
          <p:cNvPicPr>
            <a:picLocks noChangeAspect="1"/>
          </p:cNvPicPr>
          <p:nvPr/>
        </p:nvPicPr>
        <p:blipFill>
          <a:blip r:embed="rId4" cstate="print"/>
          <a:srcRect t="17172"/>
          <a:stretch>
            <a:fillRect/>
          </a:stretch>
        </p:blipFill>
        <p:spPr>
          <a:xfrm>
            <a:off x="381000" y="3733800"/>
            <a:ext cx="8382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2286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formale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incluziune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sp>
        <p:nvSpPr>
          <p:cNvPr id="12" name="CasetăText 11"/>
          <p:cNvSpPr txBox="1"/>
          <p:nvPr/>
        </p:nvSpPr>
        <p:spPr>
          <a:xfrm>
            <a:off x="5943600" y="1219200"/>
            <a:ext cx="1903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viselor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incluzivă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creativă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3" name="Imagine 12" descr="IMG-20210423-WA0034.jpg"/>
          <p:cNvPicPr>
            <a:picLocks noChangeAspect="1"/>
          </p:cNvPicPr>
          <p:nvPr/>
        </p:nvPicPr>
        <p:blipFill>
          <a:blip r:embed="rId4" cstate="print"/>
          <a:srcRect l="31667" t="15555" r="8333" b="45556"/>
          <a:stretch>
            <a:fillRect/>
          </a:stretch>
        </p:blipFill>
        <p:spPr>
          <a:xfrm>
            <a:off x="0" y="990600"/>
            <a:ext cx="5486400" cy="2667000"/>
          </a:xfrm>
          <a:prstGeom prst="rect">
            <a:avLst/>
          </a:prstGeom>
        </p:spPr>
      </p:pic>
      <p:pic>
        <p:nvPicPr>
          <p:cNvPr id="14" name="Imagine 13" descr="IMG-20210423-WA0015.jpg"/>
          <p:cNvPicPr>
            <a:picLocks noChangeAspect="1"/>
          </p:cNvPicPr>
          <p:nvPr/>
        </p:nvPicPr>
        <p:blipFill>
          <a:blip r:embed="rId5" cstate="print"/>
          <a:srcRect t="9434"/>
          <a:stretch>
            <a:fillRect/>
          </a:stretch>
        </p:blipFill>
        <p:spPr>
          <a:xfrm>
            <a:off x="3759200" y="3200400"/>
            <a:ext cx="5384800" cy="3657600"/>
          </a:xfrm>
          <a:prstGeom prst="rect">
            <a:avLst/>
          </a:prstGeom>
        </p:spPr>
      </p:pic>
      <p:sp>
        <p:nvSpPr>
          <p:cNvPr id="15" name="CasetăText 14"/>
          <p:cNvSpPr txBox="1"/>
          <p:nvPr/>
        </p:nvSpPr>
        <p:spPr>
          <a:xfrm>
            <a:off x="0" y="4343400"/>
            <a:ext cx="40446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t-PT" b="1" dirty="0">
                <a:latin typeface="Times New Roman" pitchFamily="18" charset="0"/>
                <a:cs typeface="Times New Roman" pitchFamily="18" charset="0"/>
              </a:rPr>
              <a:t>Brainwriting: soluții pentru</a:t>
            </a:r>
          </a:p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 o problemă la clasă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Photovoice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/ Sharing al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participantilor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– o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metodă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creativă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Compune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GB" b="1" dirty="0" err="1">
                <a:latin typeface="Times New Roman" pitchFamily="18" charset="0"/>
                <a:cs typeface="Times New Roman" pitchFamily="18" charset="0"/>
              </a:rPr>
              <a:t>poveste</a:t>
            </a:r>
            <a:r>
              <a:rPr lang="en-GB" b="1" dirty="0">
                <a:latin typeface="Times New Roman" pitchFamily="18" charset="0"/>
                <a:cs typeface="Times New Roman" pitchFamily="18" charset="0"/>
              </a:rPr>
              <a:t> cu story cubes.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discutat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surse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conflict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incluziune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abordări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conflictului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stiluri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gestionare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conflictului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tehnici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mediere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negociere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304800" y="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8</a:t>
            </a:r>
          </a:p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Gestionarea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conflictelor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medierea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9218" name="Picture 2" descr="C:\Users\Oana\Downloads\New folder\IMG-20210423-WA0024.jpg"/>
          <p:cNvPicPr>
            <a:picLocks noChangeAspect="1" noChangeArrowheads="1"/>
          </p:cNvPicPr>
          <p:nvPr/>
        </p:nvPicPr>
        <p:blipFill>
          <a:blip r:embed="rId4" cstate="print"/>
          <a:srcRect b="10448"/>
          <a:stretch>
            <a:fillRect/>
          </a:stretch>
        </p:blipFill>
        <p:spPr bwMode="auto">
          <a:xfrm>
            <a:off x="1219200" y="2057400"/>
            <a:ext cx="68072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planificat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activități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diseminare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valorificare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mobilității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ceremonia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certificare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304800" y="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9</a:t>
            </a:r>
          </a:p>
          <a:p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Evaluarea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cursului</a:t>
            </a:r>
            <a:endParaRPr lang="ro-RO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12" name="Imagine 11" descr="IMG-20210423-WA0072.jpg"/>
          <p:cNvPicPr>
            <a:picLocks noChangeAspect="1"/>
          </p:cNvPicPr>
          <p:nvPr/>
        </p:nvPicPr>
        <p:blipFill>
          <a:blip r:embed="rId4" cstate="print"/>
          <a:srcRect l="11609" t="38333" r="-1852" b="24445"/>
          <a:stretch>
            <a:fillRect/>
          </a:stretch>
        </p:blipFill>
        <p:spPr>
          <a:xfrm>
            <a:off x="228600" y="2514600"/>
            <a:ext cx="4738617" cy="4343400"/>
          </a:xfrm>
          <a:prstGeom prst="rect">
            <a:avLst/>
          </a:prstGeom>
        </p:spPr>
      </p:pic>
      <p:pic>
        <p:nvPicPr>
          <p:cNvPr id="13" name="Imagine 12" descr="IMG-20210423-WA0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2057400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sp>
        <p:nvSpPr>
          <p:cNvPr id="10" name="Subtitlu 2"/>
          <p:cNvSpPr txBox="1">
            <a:spLocks/>
          </p:cNvSpPr>
          <p:nvPr/>
        </p:nvSpPr>
        <p:spPr>
          <a:xfrm>
            <a:off x="304800" y="762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Priorit</a:t>
            </a:r>
            <a:r>
              <a:rPr lang="ro-RO" sz="3600" b="1" dirty="0" err="1">
                <a:latin typeface="Times New Roman" pitchFamily="18" charset="0"/>
                <a:cs typeface="Times New Roman" pitchFamily="18" charset="0"/>
              </a:rPr>
              <a:t>ățile</a:t>
            </a:r>
            <a:r>
              <a:rPr lang="ro-RO" sz="3600" b="1" dirty="0">
                <a:latin typeface="Times New Roman" pitchFamily="18" charset="0"/>
                <a:cs typeface="Times New Roman" pitchFamily="18" charset="0"/>
              </a:rPr>
              <a:t> proiectului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endParaRPr lang="ro-RO" sz="3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Incluziunea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social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u 2"/>
          <p:cNvSpPr txBox="1">
            <a:spLocks/>
          </p:cNvSpPr>
          <p:nvPr/>
        </p:nvSpPr>
        <p:spPr>
          <a:xfrm>
            <a:off x="609600" y="19050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>
              <a:spcBef>
                <a:spcPct val="20000"/>
              </a:spcBef>
            </a:pPr>
            <a:r>
              <a:rPr lang="ro-RO" sz="6500" b="1" dirty="0">
                <a:latin typeface="Times New Roman" pitchFamily="18" charset="0"/>
                <a:cs typeface="Times New Roman" pitchFamily="18" charset="0"/>
              </a:rPr>
              <a:t>Tema proiectului</a:t>
            </a: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 : </a:t>
            </a:r>
            <a:endParaRPr lang="ro-RO" sz="6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Educația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incluzivă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nevoile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educative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speciale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metodelor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educație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nonformală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favoriza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err="1">
                <a:latin typeface="Times New Roman" pitchFamily="18" charset="0"/>
                <a:cs typeface="Times New Roman" pitchFamily="18" charset="0"/>
              </a:rPr>
              <a:t>incluziunea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Subtitlu 2"/>
          <p:cNvSpPr>
            <a:spLocks noGrp="1"/>
          </p:cNvSpPr>
          <p:nvPr>
            <p:ph type="subTitle" idx="1"/>
          </p:nvPr>
        </p:nvSpPr>
        <p:spPr>
          <a:xfrm>
            <a:off x="0" y="3581400"/>
            <a:ext cx="8458200" cy="3048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Scopul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ro-RO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chemeClr val="tx1"/>
                </a:solidFill>
                <a:latin typeface="+mj-lt"/>
              </a:rPr>
              <a:t>-Îmbunătățirea mediul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ui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 educațional și asigurarea unui proces educativ mai interesant, benefic, accesibil și stimulant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+mj-lt"/>
              </a:rPr>
              <a:t>pentru copii, inclusiv pentru preșcolarii cu CES din cadrul grădiniței noastre, prin îmbunătățirea abilităților, pedagogice și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creative ale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profesorilor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67818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Obiectivele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endParaRPr lang="ro-RO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O1 - Dezvoltarea competențelor cadrelor didactice participante la proiect (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șase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profesori),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 privire la aplicarea activităților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 tehnicilor de educație non-formală, strategiilor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interculturale creative, pentru a face față provocărilor de incluziune,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luând în considerare provocările diversității și transformarea clasei ca grup într-o echipă prin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utilizarea dinamicii nonformale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2200" dirty="0">
                <a:solidFill>
                  <a:schemeClr val="tx1"/>
                </a:solidFill>
                <a:latin typeface="+mj-lt"/>
              </a:rPr>
              <a:t>O2 - Realizarea, de către cele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șase</a:t>
            </a:r>
            <a:r>
              <a:rPr lang="vi-VN" sz="2200" dirty="0">
                <a:solidFill>
                  <a:schemeClr val="tx1"/>
                </a:solidFill>
                <a:latin typeface="+mj-lt"/>
              </a:rPr>
              <a:t> cadre didactice participante la proiect, a unui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+mj-lt"/>
              </a:rPr>
              <a:t>auxiliar didactic avizat de ISJ Dolj, care să</a:t>
            </a:r>
            <a:r>
              <a:rPr lang="en-US" sz="22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+mj-lt"/>
              </a:rPr>
              <a:t>cuprindă cele mai bune practici, metode și instrumente în ceea ce privește abordarea incluzivă de succes;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algn="l"/>
            <a:endParaRPr lang="en-US" sz="22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O3 -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Valorificarea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competențelor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dobândite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cursului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workshop,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organizat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ateliere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lucru, având ca grup țintă 80 de preșcolari și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părinții acestora din Grădinița P.P. ”Traian Demetrescu”, Craiova, 30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cadre didactice din unitatea noastră și din unități școlare partenere, promovând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importanța stagiilor de formare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profesională cu participare internațională;</a:t>
            </a: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Dreptunghi 6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Șase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cadre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didactice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Grădinița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P.P. ”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Traian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Demetrescu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”, Craiova, au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participat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”Non formal for inclusion”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furnizat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Asociația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Edu2Grow,Portugalia,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</a:p>
          <a:p>
            <a:pPr>
              <a:spcBef>
                <a:spcPts val="0"/>
              </a:spcBef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a-și dezvolta competențele cu privire la aplicarea activităților și tehnicilor de educație nonformală în diferite medii formale, pentru a încuraja incluziunea copiilor cu CES în educația timpurie.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Cursul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avut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abordare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holistică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abordând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module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tematice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structurate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o-RO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8" name="Subtitlu 2"/>
          <p:cNvSpPr txBox="1">
            <a:spLocks/>
          </p:cNvSpPr>
          <p:nvPr/>
        </p:nvSpPr>
        <p:spPr>
          <a:xfrm>
            <a:off x="228600" y="6096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”Non-formal for inclusion”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aprilie</a:t>
            </a: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Larnaca</a:t>
            </a:r>
            <a:r>
              <a:rPr lang="ro-RO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Cipru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reptunghi 6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vorbit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social,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dinamica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intra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includerea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excluderea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am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aplicat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grupuri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stimei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sine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persoanelor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excluse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dintr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1524000" y="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Dinamica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grupurilor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10" name="Imagine 9" descr="IMG-20210419-WA0014.jpg"/>
          <p:cNvPicPr>
            <a:picLocks noChangeAspect="1"/>
          </p:cNvPicPr>
          <p:nvPr/>
        </p:nvPicPr>
        <p:blipFill>
          <a:blip r:embed="rId4" cstate="print"/>
          <a:srcRect l="8861" t="16105" r="13924"/>
          <a:stretch>
            <a:fillRect/>
          </a:stretch>
        </p:blipFill>
        <p:spPr>
          <a:xfrm>
            <a:off x="0" y="2819400"/>
            <a:ext cx="4648200" cy="3787739"/>
          </a:xfrm>
          <a:prstGeom prst="rect">
            <a:avLst/>
          </a:prstGeom>
        </p:spPr>
      </p:pic>
      <p:sp>
        <p:nvSpPr>
          <p:cNvPr id="13" name="CasetăText 12"/>
          <p:cNvSpPr txBox="1"/>
          <p:nvPr/>
        </p:nvSpPr>
        <p:spPr>
          <a:xfrm>
            <a:off x="4648200" y="2971800"/>
            <a:ext cx="479297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- Prezentarea programului Erasmus,</a:t>
            </a:r>
          </a:p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 trainerului și furnizorului Edu2grow</a:t>
            </a:r>
          </a:p>
          <a:p>
            <a:endParaRPr lang="pt-PT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- Prezentare agenda cursului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-Joc de prezentare a cursanților”Nume si gest”</a:t>
            </a:r>
          </a:p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-Creare de ecusoane personalizate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PT" b="1" dirty="0">
                <a:latin typeface="Times New Roman" pitchFamily="18" charset="0"/>
                <a:cs typeface="Times New Roman" pitchFamily="18" charset="0"/>
              </a:rPr>
              <a:t>Exercițiu de creativitate: ”Misiune imposibilă”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1524000" y="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Dinamica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grupurilor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sp>
        <p:nvSpPr>
          <p:cNvPr id="11" name="CasetăText 10"/>
          <p:cNvSpPr txBox="1"/>
          <p:nvPr/>
        </p:nvSpPr>
        <p:spPr>
          <a:xfrm>
            <a:off x="228600" y="917912"/>
            <a:ext cx="8763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Misiune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posibil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moduri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demonstra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cunoașteți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Efectuați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formatorului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Organizați-vă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rând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funcție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naștere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funcție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lunile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an,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începând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cu 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ianuarie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 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capăt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decembrie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celălalt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capăt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antrenorului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semn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bun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venit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artistic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experiența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Erasmus KA1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un poster cu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proiectele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Întregul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găsește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melodia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alegți-vă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melodia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preferată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poză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amuzantă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listă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cu 20 de motive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experiență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are loc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Cipru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țara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dvs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prognoză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meteo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următoarele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pantomimă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sunet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Efectuați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-l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antrenorului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vârsta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totală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listă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primele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vinuri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Cipru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Salutați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localnicii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aflați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puteți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educațional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Cipru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1524000" y="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Dinamica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grupurilor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sp>
        <p:nvSpPr>
          <p:cNvPr id="11" name="CasetăText 10"/>
          <p:cNvSpPr txBox="1"/>
          <p:nvPr/>
        </p:nvSpPr>
        <p:spPr>
          <a:xfrm>
            <a:off x="228600" y="917912"/>
            <a:ext cx="8763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Misiune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posibil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moduri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diferite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demonstra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cunoașteți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numele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Efectuați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formatorului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Organizați-vă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rând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funcție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naștere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funcție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lunile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an,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începând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cu 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ianuarie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 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capăt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decembrie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celălalt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capăt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numai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ziua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antrenorului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semn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bun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venit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artistic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experiența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Erasmus KA1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un poster cu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proiectele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Întregul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găsește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melodia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alegți-vă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melodia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preferată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poză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amuzantă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listă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cu 20 de motive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această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experiență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are loc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Cipru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țara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dvs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prognoză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meteo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următoarele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pantomimă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fără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sunet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Efectuați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-l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fața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antrenorului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vârsta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totală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grupului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listă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primele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vinuri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Cipru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buFont typeface="Arial" pitchFamily="34" charset="0"/>
              <a:buChar char="•"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Salutați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localnicii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aflați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puteți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despre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educațional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Cipru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 descr="C:\Users\Oana\Downloads\New folder\IMG-20210419-WA0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80160"/>
            <a:ext cx="8610600" cy="5577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1524000" y="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Dinamica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grupurilor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10" name="Picture 3" descr="C:\Users\Oana\Downloads\New folder\IMG-20210419-WA0024.jpg"/>
          <p:cNvPicPr>
            <a:picLocks noChangeAspect="1" noChangeArrowheads="1"/>
          </p:cNvPicPr>
          <p:nvPr/>
        </p:nvPicPr>
        <p:blipFill>
          <a:blip r:embed="rId4" cstate="print"/>
          <a:srcRect l="5068" t="11261"/>
          <a:stretch>
            <a:fillRect/>
          </a:stretch>
        </p:blipFill>
        <p:spPr bwMode="auto">
          <a:xfrm>
            <a:off x="0" y="1371600"/>
            <a:ext cx="4282440" cy="3002280"/>
          </a:xfrm>
          <a:prstGeom prst="rect">
            <a:avLst/>
          </a:prstGeom>
          <a:noFill/>
        </p:spPr>
      </p:pic>
      <p:pic>
        <p:nvPicPr>
          <p:cNvPr id="3074" name="Picture 2" descr="C:\Users\Oana\Downloads\New folder\IMG-20210419-WA0015.jpg"/>
          <p:cNvPicPr>
            <a:picLocks noChangeAspect="1" noChangeArrowheads="1"/>
          </p:cNvPicPr>
          <p:nvPr/>
        </p:nvPicPr>
        <p:blipFill>
          <a:blip r:embed="rId5" cstate="print"/>
          <a:srcRect l="5787" t="26042" r="10880" b="24479"/>
          <a:stretch>
            <a:fillRect/>
          </a:stretch>
        </p:blipFill>
        <p:spPr bwMode="auto">
          <a:xfrm>
            <a:off x="4419600" y="1219200"/>
            <a:ext cx="3429000" cy="2714625"/>
          </a:xfrm>
          <a:prstGeom prst="rect">
            <a:avLst/>
          </a:prstGeom>
          <a:noFill/>
        </p:spPr>
      </p:pic>
      <p:sp>
        <p:nvSpPr>
          <p:cNvPr id="12" name="CasetăText 11"/>
          <p:cNvSpPr txBox="1"/>
          <p:nvPr/>
        </p:nvSpPr>
        <p:spPr>
          <a:xfrm>
            <a:off x="7772400" y="15240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semn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bun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venit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artistic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experiența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Erasmus KA1</a:t>
            </a:r>
          </a:p>
          <a:p>
            <a:endParaRPr lang="en-US" dirty="0"/>
          </a:p>
        </p:txBody>
      </p:sp>
      <p:sp>
        <p:nvSpPr>
          <p:cNvPr id="13" name="CasetăText 12"/>
          <p:cNvSpPr txBox="1"/>
          <p:nvPr/>
        </p:nvSpPr>
        <p:spPr>
          <a:xfrm>
            <a:off x="0" y="990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Organizați-vă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într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rând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funcție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naștere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 descr="C:\Users\Oana\Downloads\New folder\IMG-20210426-WA0077.jpg"/>
          <p:cNvPicPr>
            <a:picLocks noChangeAspect="1" noChangeArrowheads="1"/>
          </p:cNvPicPr>
          <p:nvPr/>
        </p:nvPicPr>
        <p:blipFill>
          <a:blip r:embed="rId6" cstate="print"/>
          <a:srcRect t="31248" r="10546" b="20198"/>
          <a:stretch>
            <a:fillRect/>
          </a:stretch>
        </p:blipFill>
        <p:spPr bwMode="auto">
          <a:xfrm>
            <a:off x="6172200" y="3810000"/>
            <a:ext cx="2526956" cy="3048000"/>
          </a:xfrm>
          <a:prstGeom prst="rect">
            <a:avLst/>
          </a:prstGeom>
          <a:noFill/>
        </p:spPr>
      </p:pic>
      <p:sp>
        <p:nvSpPr>
          <p:cNvPr id="14" name="CasetăText 13"/>
          <p:cNvSpPr txBox="1"/>
          <p:nvPr/>
        </p:nvSpPr>
        <p:spPr>
          <a:xfrm>
            <a:off x="6172200" y="6096000"/>
            <a:ext cx="32766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Creați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un poster cu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toate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proiectele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grup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5" name="CasetăText 14"/>
          <p:cNvSpPr txBox="1"/>
          <p:nvPr/>
        </p:nvSpPr>
        <p:spPr>
          <a:xfrm>
            <a:off x="-228600" y="4953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Faceți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poză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amuzantă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dirty="0"/>
          </a:p>
        </p:txBody>
      </p:sp>
      <p:pic>
        <p:nvPicPr>
          <p:cNvPr id="3076" name="Picture 4" descr="C:\Users\Oana\Downloads\New folder\IMG-20210419-WA0032.jpg"/>
          <p:cNvPicPr>
            <a:picLocks noChangeAspect="1" noChangeArrowheads="1"/>
          </p:cNvPicPr>
          <p:nvPr/>
        </p:nvPicPr>
        <p:blipFill>
          <a:blip r:embed="rId7" cstate="print"/>
          <a:srcRect t="13043" b="9058"/>
          <a:stretch>
            <a:fillRect/>
          </a:stretch>
        </p:blipFill>
        <p:spPr bwMode="auto">
          <a:xfrm>
            <a:off x="1447800" y="4231378"/>
            <a:ext cx="4495800" cy="2626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rose-from-bulgaria_orig.jpg"/>
          <p:cNvPicPr>
            <a:picLocks noChangeAspect="1"/>
          </p:cNvPicPr>
          <p:nvPr/>
        </p:nvPicPr>
        <p:blipFill>
          <a:blip r:embed="rId2" cstate="print">
            <a:lum bright="60000" contrast="-6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ine 4" descr="RTU_eu_flag_erasmus_vect_p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52600" cy="664779"/>
          </a:xfrm>
          <a:prstGeom prst="rect">
            <a:avLst/>
          </a:prstGeom>
        </p:spPr>
      </p:pic>
      <p:sp>
        <p:nvSpPr>
          <p:cNvPr id="7" name="Subtitlu 2"/>
          <p:cNvSpPr txBox="1">
            <a:spLocks/>
          </p:cNvSpPr>
          <p:nvPr/>
        </p:nvSpPr>
        <p:spPr>
          <a:xfrm>
            <a:off x="1981200" y="1524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u 2"/>
          <p:cNvSpPr txBox="1">
            <a:spLocks/>
          </p:cNvSpPr>
          <p:nvPr/>
        </p:nvSpPr>
        <p:spPr>
          <a:xfrm>
            <a:off x="1524000" y="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Zilele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Dinamica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grupurilor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o-RO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5715000" y="0"/>
            <a:ext cx="3429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tart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P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entru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</a:t>
            </a:r>
            <a:r>
              <a:rPr lang="en-US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ducație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o-RO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R</a:t>
            </a:r>
            <a:r>
              <a:rPr lang="ro-RO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espon</a:t>
            </a:r>
            <a:r>
              <a:rPr lang="vi-VN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s</a:t>
            </a:r>
            <a:r>
              <a:rPr lang="ro-RO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abil</a:t>
            </a:r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ă  </a:t>
            </a:r>
          </a:p>
        </p:txBody>
      </p:sp>
      <p:pic>
        <p:nvPicPr>
          <p:cNvPr id="2050" name="Picture 2" descr="C:\Users\Oana\Downloads\New folder\IMG-20210419-WA005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r="30208" b="19869"/>
          <a:stretch>
            <a:fillRect/>
          </a:stretch>
        </p:blipFill>
        <p:spPr bwMode="auto">
          <a:xfrm>
            <a:off x="228600" y="1066800"/>
            <a:ext cx="5161936" cy="2667000"/>
          </a:xfrm>
          <a:prstGeom prst="rect">
            <a:avLst/>
          </a:prstGeom>
          <a:noFill/>
        </p:spPr>
      </p:pic>
      <p:sp>
        <p:nvSpPr>
          <p:cNvPr id="10" name="CasetăText 9"/>
          <p:cNvSpPr txBox="1"/>
          <p:nvPr/>
        </p:nvSpPr>
        <p:spPr>
          <a:xfrm>
            <a:off x="737268" y="990600"/>
            <a:ext cx="3751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Exercițiu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cunoaștere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”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Două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adevăruri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minciună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2" name="Picture 4" descr="C:\Users\Oana\Downloads\New folder\IMG-20210422-WA0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43350"/>
            <a:ext cx="3886200" cy="2914650"/>
          </a:xfrm>
          <a:prstGeom prst="rect">
            <a:avLst/>
          </a:prstGeom>
          <a:noFill/>
        </p:spPr>
      </p:pic>
      <p:sp>
        <p:nvSpPr>
          <p:cNvPr id="15" name="CasetăText 14"/>
          <p:cNvSpPr txBox="1"/>
          <p:nvPr/>
        </p:nvSpPr>
        <p:spPr>
          <a:xfrm>
            <a:off x="4191000" y="5842337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Joc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încredere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”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Pendulul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2054" name="Picture 6" descr="C:\Users\Oana\Downloads\New folder\IMG-20210423-WA0059.jpg"/>
          <p:cNvPicPr>
            <a:picLocks noChangeAspect="1" noChangeArrowheads="1"/>
          </p:cNvPicPr>
          <p:nvPr/>
        </p:nvPicPr>
        <p:blipFill>
          <a:blip r:embed="rId6" cstate="print"/>
          <a:srcRect l="46049" r="22321"/>
          <a:stretch>
            <a:fillRect/>
          </a:stretch>
        </p:blipFill>
        <p:spPr bwMode="auto">
          <a:xfrm>
            <a:off x="5715000" y="1752600"/>
            <a:ext cx="3320722" cy="4724400"/>
          </a:xfrm>
          <a:prstGeom prst="rect">
            <a:avLst/>
          </a:prstGeom>
          <a:noFill/>
        </p:spPr>
      </p:pic>
      <p:sp>
        <p:nvSpPr>
          <p:cNvPr id="19" name="Dreptunghi 18"/>
          <p:cNvSpPr/>
          <p:nvPr/>
        </p:nvSpPr>
        <p:spPr>
          <a:xfrm>
            <a:off x="5867400" y="1828800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PT" b="1" dirty="0">
                <a:latin typeface="Times New Roman" pitchFamily="18" charset="0"/>
                <a:cs typeface="Times New Roman" pitchFamily="18" charset="0"/>
              </a:rPr>
              <a:t>Așteptări, temeri, contribuții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1519</Words>
  <Application>Microsoft Office PowerPoint</Application>
  <PresentationFormat>Expunere pe ecran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4" baseType="lpstr">
      <vt:lpstr>Arial</vt:lpstr>
      <vt:lpstr>Arial Rounded MT Bold</vt:lpstr>
      <vt:lpstr>Baskerville Old Face</vt:lpstr>
      <vt:lpstr>Calibri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Oana</dc:creator>
  <cp:lastModifiedBy>Melania Enache</cp:lastModifiedBy>
  <cp:revision>129</cp:revision>
  <dcterms:created xsi:type="dcterms:W3CDTF">2017-11-04T17:35:30Z</dcterms:created>
  <dcterms:modified xsi:type="dcterms:W3CDTF">2021-09-23T19:59:46Z</dcterms:modified>
</cp:coreProperties>
</file>